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0" d="100"/>
          <a:sy n="70" d="100"/>
        </p:scale>
        <p:origin x="-115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57038DA-554C-490F-967E-BC43D8DBCD1C}" type="datetimeFigureOut">
              <a:rPr lang="ar-IQ" smtClean="0"/>
              <a:t>09/06/1439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5395F9B-3F8A-4D3C-B0EE-E2148180B244}"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7038DA-554C-490F-967E-BC43D8DBCD1C}" type="datetimeFigureOut">
              <a:rPr lang="ar-IQ" smtClean="0"/>
              <a:t>09/06/1439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5395F9B-3F8A-4D3C-B0EE-E2148180B244}"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7038DA-554C-490F-967E-BC43D8DBCD1C}" type="datetimeFigureOut">
              <a:rPr lang="ar-IQ" smtClean="0"/>
              <a:t>09/06/1439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5395F9B-3F8A-4D3C-B0EE-E2148180B244}"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7038DA-554C-490F-967E-BC43D8DBCD1C}" type="datetimeFigureOut">
              <a:rPr lang="ar-IQ" smtClean="0"/>
              <a:t>09/06/1439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5395F9B-3F8A-4D3C-B0EE-E2148180B244}"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7038DA-554C-490F-967E-BC43D8DBCD1C}" type="datetimeFigureOut">
              <a:rPr lang="ar-IQ" smtClean="0"/>
              <a:t>09/06/1439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5395F9B-3F8A-4D3C-B0EE-E2148180B244}"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57038DA-554C-490F-967E-BC43D8DBCD1C}" type="datetimeFigureOut">
              <a:rPr lang="ar-IQ" smtClean="0"/>
              <a:t>09/06/1439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5395F9B-3F8A-4D3C-B0EE-E2148180B244}"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57038DA-554C-490F-967E-BC43D8DBCD1C}" type="datetimeFigureOut">
              <a:rPr lang="ar-IQ" smtClean="0"/>
              <a:t>09/06/1439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5395F9B-3F8A-4D3C-B0EE-E2148180B244}"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57038DA-554C-490F-967E-BC43D8DBCD1C}" type="datetimeFigureOut">
              <a:rPr lang="ar-IQ" smtClean="0"/>
              <a:t>09/06/1439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5395F9B-3F8A-4D3C-B0EE-E2148180B244}"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7038DA-554C-490F-967E-BC43D8DBCD1C}" type="datetimeFigureOut">
              <a:rPr lang="ar-IQ" smtClean="0"/>
              <a:t>09/06/1439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5395F9B-3F8A-4D3C-B0EE-E2148180B244}"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7038DA-554C-490F-967E-BC43D8DBCD1C}" type="datetimeFigureOut">
              <a:rPr lang="ar-IQ" smtClean="0"/>
              <a:t>09/06/1439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5395F9B-3F8A-4D3C-B0EE-E2148180B244}"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7038DA-554C-490F-967E-BC43D8DBCD1C}" type="datetimeFigureOut">
              <a:rPr lang="ar-IQ" smtClean="0"/>
              <a:t>09/06/1439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5395F9B-3F8A-4D3C-B0EE-E2148180B244}"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57038DA-554C-490F-967E-BC43D8DBCD1C}" type="datetimeFigureOut">
              <a:rPr lang="ar-IQ" smtClean="0"/>
              <a:t>09/06/1439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5395F9B-3F8A-4D3C-B0EE-E2148180B244}"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en.wikipedia.org/wiki/Gender_studies" TargetMode="External"/><Relationship Id="rId3" Type="http://schemas.openxmlformats.org/officeDocument/2006/relationships/hyperlink" Target="https://en.wikipedia.org/wiki/Feminist_theory" TargetMode="External"/><Relationship Id="rId7" Type="http://schemas.openxmlformats.org/officeDocument/2006/relationships/hyperlink" Target="https://en.wikipedia.org/wiki/Women%27s_studies" TargetMode="External"/><Relationship Id="rId2" Type="http://schemas.openxmlformats.org/officeDocument/2006/relationships/hyperlink" Target="https://en.wikipedia.org/wiki/Literary_criticism" TargetMode="External"/><Relationship Id="rId1" Type="http://schemas.openxmlformats.org/officeDocument/2006/relationships/slideLayout" Target="../slideLayouts/slideLayout1.xml"/><Relationship Id="rId6" Type="http://schemas.openxmlformats.org/officeDocument/2006/relationships/hyperlink" Target="https://en.wikipedia.org/wiki/Margaret_Fuller" TargetMode="External"/><Relationship Id="rId5" Type="http://schemas.openxmlformats.org/officeDocument/2006/relationships/hyperlink" Target="https://en.wikipedia.org/wiki/George_Eliot" TargetMode="External"/><Relationship Id="rId4" Type="http://schemas.openxmlformats.org/officeDocument/2006/relationships/hyperlink" Target="https://en.wikipedia.org/wiki/Feminism" TargetMode="External"/><Relationship Id="rId9" Type="http://schemas.openxmlformats.org/officeDocument/2006/relationships/hyperlink" Target="https://en.wikipedia.org/wiki/Third-wave_feminism"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en.wikipedia.org/wiki/A_Room_of_One%27s_Ow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9"/>
            <a:ext cx="8134672" cy="936103"/>
          </a:xfrm>
        </p:spPr>
        <p:txBody>
          <a:bodyPr/>
          <a:lstStyle/>
          <a:p>
            <a:r>
              <a:rPr lang="en-US" b="1" dirty="0" smtClean="0"/>
              <a:t>Feminist literary criticism</a:t>
            </a:r>
            <a:endParaRPr lang="ar-IQ" dirty="0"/>
          </a:p>
        </p:txBody>
      </p:sp>
      <p:sp>
        <p:nvSpPr>
          <p:cNvPr id="3" name="Subtitle 2"/>
          <p:cNvSpPr>
            <a:spLocks noGrp="1"/>
          </p:cNvSpPr>
          <p:nvPr>
            <p:ph type="subTitle" idx="1"/>
          </p:nvPr>
        </p:nvSpPr>
        <p:spPr>
          <a:xfrm>
            <a:off x="755576" y="1412776"/>
            <a:ext cx="7992888" cy="4608512"/>
          </a:xfrm>
        </p:spPr>
        <p:txBody>
          <a:bodyPr>
            <a:noAutofit/>
          </a:bodyPr>
          <a:lstStyle/>
          <a:p>
            <a:pPr algn="just" rtl="0"/>
            <a:r>
              <a:rPr lang="en-US" sz="1600" b="1" dirty="0" smtClean="0"/>
              <a:t>Feminist literary criticism is </a:t>
            </a:r>
            <a:r>
              <a:rPr lang="en-US" sz="1600" b="1" dirty="0" smtClean="0">
                <a:hlinkClick r:id="rId2" tooltip="Literary criticism"/>
              </a:rPr>
              <a:t>literary criticism</a:t>
            </a:r>
            <a:r>
              <a:rPr lang="en-US" sz="1600" b="1" dirty="0" smtClean="0"/>
              <a:t> informed by </a:t>
            </a:r>
            <a:r>
              <a:rPr lang="en-US" sz="1600" b="1" dirty="0" smtClean="0">
                <a:hlinkClick r:id="rId3" tooltip="Feminist theory"/>
              </a:rPr>
              <a:t>feminist theory</a:t>
            </a:r>
            <a:r>
              <a:rPr lang="en-US" sz="1600" b="1" dirty="0" smtClean="0"/>
              <a:t>, or more broadly, by the politics of </a:t>
            </a:r>
            <a:r>
              <a:rPr lang="en-US" sz="1600" b="1" dirty="0" smtClean="0">
                <a:hlinkClick r:id="rId4" tooltip="Feminism"/>
              </a:rPr>
              <a:t>feminism</a:t>
            </a:r>
            <a:r>
              <a:rPr lang="en-US" sz="1600" b="1" dirty="0" smtClean="0"/>
              <a:t>. It uses the principles and ideology of feminism to critique the language of literature. This school of thought seeks to analyze and describe the ways in which literature portrays the narrative of male domination by exploring the economic, social, political, and psychological forces embedded within literature. This way of thinking and criticizing works can be said to have changed the way literary texts are viewed and studied, as well as changing and expanding the canon of what is commonly taught.</a:t>
            </a:r>
          </a:p>
          <a:p>
            <a:pPr algn="just" rtl="0"/>
            <a:r>
              <a:rPr lang="en-US" sz="1600" b="1" dirty="0" smtClean="0"/>
              <a:t>Traditionally, feminist literary criticism has sought to examine old texts within literary canon through a new lens. Specific goals of feminist criticism include both the development and discovery female tradition of writing, and rediscovering of old texts, while also interpreting symbolism of women's writing so that it will not be lost or ignored by the male point of view and resisting sexism inherent in the majority of mainstream literature. These goals, along with the intent to analyze women writers and their writings from a female perspective, and increase awareness of the sexual politics of language and style and have since been adopted by a majority of feminist critics.</a:t>
            </a:r>
          </a:p>
          <a:p>
            <a:pPr algn="just" rtl="0"/>
            <a:r>
              <a:rPr lang="en-US" sz="1600" b="1" dirty="0" smtClean="0"/>
              <a:t>The history of feminist literary criticism is extensive, from classic works of nineteenth-century women authors such as </a:t>
            </a:r>
            <a:r>
              <a:rPr lang="en-US" sz="1600" b="1" dirty="0" smtClean="0">
                <a:hlinkClick r:id="rId5" tooltip="George Eliot"/>
              </a:rPr>
              <a:t>George Eliot</a:t>
            </a:r>
            <a:r>
              <a:rPr lang="en-US" sz="1600" b="1" dirty="0" smtClean="0"/>
              <a:t> and </a:t>
            </a:r>
            <a:r>
              <a:rPr lang="en-US" sz="1600" b="1" dirty="0" smtClean="0">
                <a:hlinkClick r:id="rId6" tooltip="Margaret Fuller"/>
              </a:rPr>
              <a:t>Margaret Fuller</a:t>
            </a:r>
            <a:r>
              <a:rPr lang="en-US" sz="1600" b="1" dirty="0" smtClean="0"/>
              <a:t> to cutting-edge theoretical work in </a:t>
            </a:r>
            <a:r>
              <a:rPr lang="en-US" sz="1600" b="1" dirty="0" smtClean="0">
                <a:hlinkClick r:id="rId7" tooltip="Women's studies"/>
              </a:rPr>
              <a:t>women's studies</a:t>
            </a:r>
            <a:r>
              <a:rPr lang="en-US" sz="1600" b="1" dirty="0" smtClean="0"/>
              <a:t> and </a:t>
            </a:r>
            <a:r>
              <a:rPr lang="en-US" sz="1600" b="1" dirty="0" smtClean="0">
                <a:hlinkClick r:id="rId8" tooltip="Gender studies"/>
              </a:rPr>
              <a:t>gender studies</a:t>
            </a:r>
            <a:r>
              <a:rPr lang="en-US" sz="1600" b="1" dirty="0" smtClean="0"/>
              <a:t> by "</a:t>
            </a:r>
            <a:r>
              <a:rPr lang="en-US" sz="1600" b="1" dirty="0" smtClean="0">
                <a:hlinkClick r:id="rId9" tooltip="Third-wave feminism"/>
              </a:rPr>
              <a:t>third-wave</a:t>
            </a:r>
            <a:r>
              <a:rPr lang="en-US" sz="1600" b="1" dirty="0" smtClean="0"/>
              <a:t>" authors.</a:t>
            </a:r>
          </a:p>
          <a:p>
            <a:pPr algn="just" rtl="0"/>
            <a:endParaRPr lang="ar-IQ"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Feminist literary criticism</a:t>
            </a:r>
            <a:endParaRPr lang="ar-IQ" dirty="0"/>
          </a:p>
        </p:txBody>
      </p:sp>
      <p:sp>
        <p:nvSpPr>
          <p:cNvPr id="3" name="Content Placeholder 2"/>
          <p:cNvSpPr>
            <a:spLocks noGrp="1"/>
          </p:cNvSpPr>
          <p:nvPr>
            <p:ph idx="1"/>
          </p:nvPr>
        </p:nvSpPr>
        <p:spPr>
          <a:xfrm>
            <a:off x="457200" y="1268760"/>
            <a:ext cx="8363272" cy="4857403"/>
          </a:xfrm>
        </p:spPr>
        <p:txBody>
          <a:bodyPr>
            <a:normAutofit fontScale="92500" lnSpcReduction="20000"/>
          </a:bodyPr>
          <a:lstStyle/>
          <a:p>
            <a:pPr algn="just" rtl="0"/>
            <a:r>
              <a:rPr lang="en-US" sz="2400" dirty="0" smtClean="0"/>
              <a:t>Feminist literary criticism can be traced back to medieval times, with some arguing that Geoffrey Chaucer’s Wife of Bath could be an example of early feminist literally critics.</a:t>
            </a:r>
            <a:r>
              <a:rPr lang="en-US" sz="2400" baseline="30000" dirty="0"/>
              <a:t> </a:t>
            </a:r>
            <a:r>
              <a:rPr lang="en-US" sz="2400" dirty="0" smtClean="0"/>
              <a:t>Additionally, the period considered First wave feminism also contributed extensively to literature and women's presence within it. For example,1929's </a:t>
            </a:r>
            <a:r>
              <a:rPr lang="en-US" sz="2400" dirty="0" smtClean="0">
                <a:hlinkClick r:id="rId2" tooltip="A Room of One's Own"/>
              </a:rPr>
              <a:t>A Room of One's Own</a:t>
            </a:r>
            <a:r>
              <a:rPr lang="en-US" sz="2400" dirty="0" smtClean="0"/>
              <a:t> by Virginia Woolf is undoubtedly considered one of these formative texts. In it, Woolf argues that in order to write creatively and be critically successful, a woman must be able to own her own space 'and financial stability. </a:t>
            </a:r>
          </a:p>
          <a:p>
            <a:pPr algn="just" rtl="0"/>
            <a:r>
              <a:rPr lang="en-US" sz="2400" dirty="0" smtClean="0"/>
              <a:t>More contemporary scholars attempt to understand the intersecting points of femininity and complicate our common assumptions about gender politics by accessing different categories of identity (race, class, sexual orientation, etc.) The ultimate goal of any of these tools is to uncover and expose patriarchal underlying tensions within novels and interrogate the ways in which our basic literary assumptions about such novels are contingent on female subordination.</a:t>
            </a:r>
            <a:endParaRPr lang="ar-IQ"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439</Words>
  <Application>Microsoft Office PowerPoint</Application>
  <PresentationFormat>On-screen Show (4:3)</PresentationFormat>
  <Paragraphs>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Feminist literary criticism</vt:lpstr>
      <vt:lpstr>Feminist literary criticism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Feminist Criticism</dc:title>
  <dc:creator>al.nfoth</dc:creator>
  <cp:lastModifiedBy>al.nfoth</cp:lastModifiedBy>
  <cp:revision>2</cp:revision>
  <dcterms:created xsi:type="dcterms:W3CDTF">2018-02-24T09:54:00Z</dcterms:created>
  <dcterms:modified xsi:type="dcterms:W3CDTF">2018-02-24T10:06:01Z</dcterms:modified>
</cp:coreProperties>
</file>